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3" r:id="rId6"/>
    <p:sldId id="264" r:id="rId7"/>
    <p:sldId id="265" r:id="rId8"/>
    <p:sldId id="268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7" autoAdjust="0"/>
    <p:restoredTop sz="94660"/>
  </p:normalViewPr>
  <p:slideViewPr>
    <p:cSldViewPr>
      <p:cViewPr varScale="1">
        <p:scale>
          <a:sx n="70" d="100"/>
          <a:sy n="70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B946BDA-2E3D-4AD4-92A5-55B28A6BA1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65168-601D-4780-AE50-A074A23D4B1C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B0ED4-2D4B-4478-B382-BCD3308F9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7BBF-A8AE-4B1F-A4F9-C1B56BEEDC66}" type="slidenum">
              <a:rPr lang="en-US"/>
              <a:pPr/>
              <a:t>1</a:t>
            </a:fld>
            <a:endParaRPr lang="en-US"/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457200" y="1965325"/>
            <a:ext cx="8504238" cy="116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 dirty="0" err="1" smtClean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i="1" kern="10" dirty="0" smtClean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kern="10" dirty="0" err="1" smtClean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i="1" kern="10" dirty="0" smtClean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kern="10" dirty="0" err="1" smtClean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b="1" i="1" kern="10" dirty="0" smtClean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kern="10" dirty="0" err="1" smtClean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i="1" kern="10" dirty="0">
              <a:ln w="12700">
                <a:solidFill>
                  <a:srgbClr val="FF66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65125" y="1090613"/>
            <a:ext cx="12121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 9:</a:t>
            </a:r>
            <a:endParaRPr lang="en-US" sz="2800" b="1" u="sng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7596-5118-40F5-B87F-087AE8B5AFA4}" type="slidenum">
              <a:rPr lang="en-US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2011363" y="411163"/>
            <a:ext cx="5303837" cy="2103437"/>
          </a:xfrm>
          <a:prstGeom prst="wedgeEllipseCallout">
            <a:avLst>
              <a:gd name="adj1" fmla="val -42995"/>
              <a:gd name="adj2" fmla="val 94528"/>
            </a:avLst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path path="rect">
              <a:fillToRect r="100000" b="100000"/>
            </a:path>
          </a:gra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>
            <a:flatTx/>
          </a:bodyPr>
          <a:lstStyle/>
          <a:p>
            <a:pPr algn="ctr"/>
            <a:endParaRPr lang="en-US" sz="5400" b="1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006475" y="4330700"/>
            <a:ext cx="80666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CC6600"/>
              </a:buClr>
              <a:buFont typeface="Wingdings" pitchFamily="2" charset="2"/>
              <a:buChar char="Ø"/>
            </a:pP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2, 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3, 4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33 , 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34 (SGK)</a:t>
            </a:r>
            <a:endParaRPr lang="en-US" sz="36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3017838" y="735013"/>
            <a:ext cx="3109912" cy="1322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99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BTVN</a:t>
            </a:r>
            <a:endParaRPr lang="en-US" sz="3600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006475" y="3521075"/>
            <a:ext cx="17988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CC6600"/>
              </a:buClr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00059-A68F-4A2F-B5E3-D5CADD754BE8}" type="slidenum">
              <a:rPr lang="en-US"/>
              <a:pPr/>
              <a:t>2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65125" y="1050925"/>
            <a:ext cx="7539038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3600" b="1" u="sng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736724" y="2909888"/>
            <a:ext cx="6721476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5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endParaRPr lang="en-US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827213" y="4189413"/>
            <a:ext cx="6310312" cy="107721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  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(n = 1, 2, 3, 4,…)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973138" y="1995488"/>
            <a:ext cx="3057247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aseline="-2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572000" y="1812925"/>
            <a:ext cx="1374775" cy="914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5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5400" b="1" baseline="-25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63" grpId="0"/>
      <p:bldP spid="194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F4C06-9C8B-4F36-A981-33EBAB80A080}" type="slidenum">
              <a:rPr lang="en-US" sz="2800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65125" y="3611563"/>
            <a:ext cx="2079415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1. Kim </a:t>
            </a:r>
            <a:r>
              <a:rPr lang="en-US" sz="28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u="sng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822325" y="5021263"/>
            <a:ext cx="5525872" cy="95410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CTHH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 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:   Cu 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762000" y="4267200"/>
            <a:ext cx="7306808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849563" y="5622925"/>
            <a:ext cx="4389437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Nhôm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   Al</a:t>
            </a:r>
          </a:p>
        </p:txBody>
      </p:sp>
      <p:pic>
        <p:nvPicPr>
          <p:cNvPr id="2051" name="Picture 3" descr="D:\Documents\Downloads\ảnh động\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457200"/>
            <a:ext cx="2343150" cy="1952625"/>
          </a:xfrm>
          <a:prstGeom prst="rect">
            <a:avLst/>
          </a:prstGeom>
          <a:noFill/>
        </p:spPr>
      </p:pic>
      <p:pic>
        <p:nvPicPr>
          <p:cNvPr id="2052" name="Picture 4" descr="D:\Documents\Downloads\ảnh động\đồ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33400"/>
            <a:ext cx="2286000" cy="200025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143000" y="2819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r>
              <a:rPr lang="en-US" dirty="0" err="1" smtClean="0"/>
              <a:t>Dây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2743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Cửa</a:t>
            </a:r>
            <a:r>
              <a:rPr lang="en-US" dirty="0" smtClean="0"/>
              <a:t> </a:t>
            </a:r>
            <a:r>
              <a:rPr lang="en-US" dirty="0" err="1" smtClean="0"/>
              <a:t>nhôm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/>
      <p:bldP spid="204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7987-12C5-4F87-951F-0C04E7384458}" type="slidenum">
              <a:rPr lang="en-US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82563" y="2330450"/>
            <a:ext cx="267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u="sng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2. Phi kim  :</a:t>
            </a:r>
            <a:r>
              <a:rPr lang="en-US" sz="36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74638" y="2940050"/>
            <a:ext cx="2000869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buClr>
                <a:srgbClr val="0033CC"/>
              </a:buClr>
              <a:buSzPct val="80000"/>
              <a:buFont typeface="Wingdings" pitchFamily="2" charset="2"/>
              <a:buChar char="v"/>
            </a:pP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22325" y="3976688"/>
            <a:ext cx="5395913" cy="13731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Ví dụ</a:t>
            </a:r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CTHH  khí Oxi     :</a:t>
            </a:r>
            <a:endParaRPr lang="en-US" sz="2800" b="1" baseline="-250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en-US" sz="2800" b="1" baseline="-250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74638" y="5103813"/>
            <a:ext cx="1949573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buClr>
                <a:srgbClr val="0033CC"/>
              </a:buClr>
              <a:buSzPct val="80000"/>
              <a:buFont typeface="Wingdings" pitchFamily="2" charset="2"/>
              <a:buChar char="v"/>
            </a:pP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763713" y="5713413"/>
            <a:ext cx="3594100" cy="13731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CTHH Photpho  :     P</a:t>
            </a:r>
            <a:endParaRPr lang="en-US" sz="2800" b="1" baseline="-250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en-US" sz="2800" b="1" baseline="-250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103438" y="2940050"/>
            <a:ext cx="7040562" cy="95410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buClr>
                <a:srgbClr val="FFCC00"/>
              </a:buClr>
              <a:buSzPct val="80000"/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286000" y="5103813"/>
            <a:ext cx="6285695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buClr>
                <a:srgbClr val="FFCC00"/>
              </a:buClr>
              <a:buSzPct val="80000"/>
              <a:buFont typeface="Wingdings" pitchFamily="2" charset="2"/>
              <a:buNone/>
            </a:pP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CTHH.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771525" y="5715000"/>
            <a:ext cx="5172075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Cacbon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:     C</a:t>
            </a:r>
            <a:endParaRPr lang="en-US" sz="2800" b="1" baseline="-2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200400" y="4525963"/>
            <a:ext cx="3017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khí Hidro :    H</a:t>
            </a:r>
            <a:r>
              <a:rPr lang="en-US" sz="2800" b="1" baseline="-25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 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1763" y="3978275"/>
            <a:ext cx="2011362" cy="1373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baseline="-25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en-US" sz="2800" b="1" baseline="-250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06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4163" y="136525"/>
            <a:ext cx="283527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3838" y="136525"/>
            <a:ext cx="31289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400800" y="2149475"/>
            <a:ext cx="1316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Khí oxi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2193925" y="2057400"/>
            <a:ext cx="1687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Khí hidro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196" grpId="0"/>
      <p:bldP spid="8197" grpId="0"/>
      <p:bldP spid="8198" grpId="0"/>
      <p:bldP spid="8199" grpId="0"/>
      <p:bldP spid="8200" grpId="0"/>
      <p:bldP spid="8201" grpId="0"/>
      <p:bldP spid="8202" grpId="0"/>
      <p:bldP spid="8203" grpId="0"/>
      <p:bldP spid="8208" grpId="0"/>
      <p:bldP spid="82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13DE7-D02D-41C8-A932-33CDD0B99B4A}" type="slidenum">
              <a:rPr lang="en-US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82563" y="1014413"/>
            <a:ext cx="7257115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295400" y="2606675"/>
            <a:ext cx="7086600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 , B, C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ngyên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endParaRPr lang="en-US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86000" y="4160838"/>
            <a:ext cx="411480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CTHH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193925" y="4435475"/>
            <a:ext cx="4298950" cy="95410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CTHH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metan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:</a:t>
            </a:r>
            <a:endParaRPr lang="en-US" sz="2800" b="1" baseline="-2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143000" y="3246438"/>
            <a:ext cx="80010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 , 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y,  </a:t>
            </a:r>
            <a:r>
              <a:rPr 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z  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 , B, C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1838" y="4068763"/>
            <a:ext cx="1672253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 u="sng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Ví duï</a:t>
            </a:r>
            <a:r>
              <a:rPr lang="en-US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39763" y="1874838"/>
            <a:ext cx="3017837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aseline="-2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565525" y="1782763"/>
            <a:ext cx="4583113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 baseline="-25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baseline="-250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600" b="1" baseline="-25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 baseline="-25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baseline="-25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baseline="-25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492875" y="4160838"/>
            <a:ext cx="862737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baseline="-25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308725" y="4435475"/>
            <a:ext cx="1023938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8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CH</a:t>
            </a:r>
            <a:r>
              <a:rPr lang="en-US" sz="2800" b="1" baseline="-25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103438" y="5532438"/>
            <a:ext cx="43636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CTHH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canxi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cacbonat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492875" y="5532438"/>
            <a:ext cx="1271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2800" b="1" baseline="-25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5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/>
      <p:bldP spid="10248" grpId="0"/>
      <p:bldP spid="10249" grpId="0"/>
      <p:bldP spid="10250" grpId="0"/>
      <p:bldP spid="10251" grpId="0"/>
      <p:bldP spid="10252" grpId="0"/>
      <p:bldP spid="10256" grpId="0"/>
      <p:bldP spid="102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B5E-3EDF-44F3-808A-6D0DA35DB81C}" type="slidenum">
              <a:rPr lang="en-US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244600" y="1143000"/>
            <a:ext cx="6885731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CTHH </a:t>
            </a:r>
            <a:r>
              <a:rPr lang="en-US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1784350"/>
            <a:ext cx="7781233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Wingdings" pitchFamily="2" charset="2"/>
              <a:buChar char="v"/>
            </a:pP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sunfurô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-92075" y="4956175"/>
            <a:ext cx="9246377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Wingdings" pitchFamily="2" charset="2"/>
              <a:buChar char="v"/>
            </a:pP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Canxi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cacbonat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phaân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 Ca, 1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 O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003300" y="2543175"/>
            <a:ext cx="1919288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CTHH  :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911225" y="5713413"/>
            <a:ext cx="1919288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CTHH  :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289300" y="2551113"/>
            <a:ext cx="9541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baseline="-250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289300" y="5713413"/>
            <a:ext cx="15953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3600" b="1" baseline="-250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651125" y="228600"/>
            <a:ext cx="3384550" cy="650875"/>
          </a:xfrm>
          <a:prstGeom prst="rect">
            <a:avLst/>
          </a:prstGeom>
          <a:gradFill rotWithShape="1">
            <a:gsLst>
              <a:gs pos="0">
                <a:srgbClr val="CC99FF"/>
              </a:gs>
              <a:gs pos="100000">
                <a:srgbClr val="CCFF33"/>
              </a:gs>
            </a:gsLst>
            <a:lin ang="5400000" scaled="1"/>
          </a:gradFill>
          <a:ln w="9525">
            <a:pattFill prst="smCheck">
              <a:fgClr>
                <a:schemeClr val="tx1"/>
              </a:fgClr>
              <a:bgClr>
                <a:schemeClr val="bg1"/>
              </a:bgClr>
            </a:patt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-92075" y="3429000"/>
            <a:ext cx="7330212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Wingdings" pitchFamily="2" charset="2"/>
              <a:buChar char="v"/>
            </a:pP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Amoniac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 N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911225" y="4186238"/>
            <a:ext cx="1919288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CTHH  :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292475" y="4186238"/>
            <a:ext cx="102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3600" b="1" baseline="-250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8" grpId="0"/>
      <p:bldP spid="11269" grpId="0"/>
      <p:bldP spid="11270" grpId="0"/>
      <p:bldP spid="11271" grpId="0"/>
      <p:bldP spid="11272" grpId="0"/>
      <p:bldP spid="11274" grpId="0"/>
      <p:bldP spid="11275" grpId="0"/>
      <p:bldP spid="112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B515-59FD-43B9-9D1B-7C44C6C2B3DD}" type="slidenum">
              <a:rPr lang="en-US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31838" y="228600"/>
            <a:ext cx="1554162" cy="646331"/>
          </a:xfrm>
          <a:prstGeom prst="rect">
            <a:avLst/>
          </a:prstGeom>
          <a:solidFill>
            <a:srgbClr val="FF33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1828800"/>
            <a:ext cx="739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Hiđro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Hiđro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3600" u="sng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" y="5562600"/>
            <a:ext cx="11430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5000" y="5572780"/>
            <a:ext cx="135081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Arrow Connector 22"/>
          <p:cNvCxnSpPr>
            <a:endCxn id="20" idx="0"/>
          </p:cNvCxnSpPr>
          <p:nvPr/>
        </p:nvCxnSpPr>
        <p:spPr>
          <a:xfrm rot="5400000">
            <a:off x="857250" y="4972050"/>
            <a:ext cx="9906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1" idx="0"/>
          </p:cNvCxnSpPr>
          <p:nvPr/>
        </p:nvCxnSpPr>
        <p:spPr>
          <a:xfrm rot="16200000" flipH="1">
            <a:off x="1856614" y="4848985"/>
            <a:ext cx="924580" cy="5230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9" grpId="0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D476-A80B-4382-B9FD-88E0F87A3188}" type="slidenum">
              <a:rPr lang="en-US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7156126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u="sng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8305800" cy="107721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CTHH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en-US" sz="3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648200" y="3008293"/>
            <a:ext cx="4206875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48200" y="3949005"/>
            <a:ext cx="4267200" cy="138499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648200" y="5522893"/>
            <a:ext cx="2943225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822325" y="3892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38200" y="3962400"/>
            <a:ext cx="2743200" cy="15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CTHH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>
            <a:stCxn id="12" idx="6"/>
          </p:cNvCxnSpPr>
          <p:nvPr/>
        </p:nvCxnSpPr>
        <p:spPr>
          <a:xfrm flipV="1">
            <a:off x="3581400" y="3505200"/>
            <a:ext cx="990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6"/>
            <a:endCxn id="13317" idx="1"/>
          </p:cNvCxnSpPr>
          <p:nvPr/>
        </p:nvCxnSpPr>
        <p:spPr>
          <a:xfrm flipV="1">
            <a:off x="3581400" y="4641503"/>
            <a:ext cx="1066800" cy="828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6"/>
            <a:endCxn id="13318" idx="1"/>
          </p:cNvCxnSpPr>
          <p:nvPr/>
        </p:nvCxnSpPr>
        <p:spPr>
          <a:xfrm>
            <a:off x="3581400" y="4724400"/>
            <a:ext cx="1066800" cy="10601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  <p:bldP spid="133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051D8-0E2D-4B8D-A91A-6D8C53440BD2}" type="slidenum">
              <a:rPr lang="en-US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973" name="Group 613"/>
          <p:cNvGraphicFramePr>
            <a:graphicFrameLocks noGrp="1"/>
          </p:cNvGraphicFramePr>
          <p:nvPr>
            <p:ph/>
          </p:nvPr>
        </p:nvGraphicFramePr>
        <p:xfrm>
          <a:off x="457200" y="1611313"/>
          <a:ext cx="8229600" cy="4657344"/>
        </p:xfrm>
        <a:graphic>
          <a:graphicData uri="http://schemas.openxmlformats.org/drawingml/2006/table">
            <a:tbl>
              <a:tblPr/>
              <a:tblGrid>
                <a:gridCol w="1868488"/>
                <a:gridCol w="1979612"/>
                <a:gridCol w="1984375"/>
                <a:gridCol w="2397125"/>
              </a:tblGrid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Coâng thöùc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hoùa hoïc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Ñôn chaát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Hôïp chaát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Kim loại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Phi kim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Cl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Zn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BaCl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P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Br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Na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SO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5029200" y="3479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10" name="AutoShape 50"/>
          <p:cNvSpPr>
            <a:spLocks noChangeArrowheads="1"/>
          </p:cNvSpPr>
          <p:nvPr/>
        </p:nvSpPr>
        <p:spPr bwMode="auto">
          <a:xfrm>
            <a:off x="4754563" y="3257550"/>
            <a:ext cx="506412" cy="365125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94" name="AutoShape 234"/>
          <p:cNvSpPr>
            <a:spLocks noChangeArrowheads="1"/>
          </p:cNvSpPr>
          <p:nvPr/>
        </p:nvSpPr>
        <p:spPr bwMode="auto">
          <a:xfrm>
            <a:off x="3017838" y="3806825"/>
            <a:ext cx="506412" cy="365125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95" name="AutoShape 235"/>
          <p:cNvSpPr>
            <a:spLocks noChangeArrowheads="1"/>
          </p:cNvSpPr>
          <p:nvPr/>
        </p:nvSpPr>
        <p:spPr bwMode="auto">
          <a:xfrm>
            <a:off x="6950075" y="4264025"/>
            <a:ext cx="506413" cy="365125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96" name="AutoShape 236"/>
          <p:cNvSpPr>
            <a:spLocks noChangeArrowheads="1"/>
          </p:cNvSpPr>
          <p:nvPr/>
        </p:nvSpPr>
        <p:spPr bwMode="auto">
          <a:xfrm>
            <a:off x="4937125" y="4811713"/>
            <a:ext cx="506413" cy="365125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97" name="AutoShape 237"/>
          <p:cNvSpPr>
            <a:spLocks noChangeArrowheads="1"/>
          </p:cNvSpPr>
          <p:nvPr/>
        </p:nvSpPr>
        <p:spPr bwMode="auto">
          <a:xfrm>
            <a:off x="4937125" y="5360988"/>
            <a:ext cx="506413" cy="365125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98" name="AutoShape 238"/>
          <p:cNvSpPr>
            <a:spLocks noChangeArrowheads="1"/>
          </p:cNvSpPr>
          <p:nvPr/>
        </p:nvSpPr>
        <p:spPr bwMode="auto">
          <a:xfrm>
            <a:off x="7040563" y="5818188"/>
            <a:ext cx="506412" cy="365125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0" grpId="0" animBg="1"/>
      <p:bldP spid="15594" grpId="0" animBg="1"/>
      <p:bldP spid="15595" grpId="0" animBg="1"/>
      <p:bldP spid="15596" grpId="0" animBg="1"/>
      <p:bldP spid="15597" grpId="0" animBg="1"/>
      <p:bldP spid="1559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404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 Kim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TKC</dc:creator>
  <cp:lastModifiedBy>Le Tien Duat</cp:lastModifiedBy>
  <cp:revision>8</cp:revision>
  <dcterms:created xsi:type="dcterms:W3CDTF">2012-08-26T04:47:00Z</dcterms:created>
  <dcterms:modified xsi:type="dcterms:W3CDTF">2017-10-25T14:52:11Z</dcterms:modified>
</cp:coreProperties>
</file>